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2" r:id="rId9"/>
    <p:sldId id="266" r:id="rId10"/>
    <p:sldId id="264" r:id="rId11"/>
    <p:sldId id="263" r:id="rId1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áromszög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26C3A16B-4E8D-4D95-8EDB-F8DC1E6C5601}" type="datetimeFigureOut">
              <a:rPr lang="hu-HU" smtClean="0"/>
              <a:pPr/>
              <a:t>2012.01.11.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hu-HU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28C607BE-CD84-4AF5-9998-8CFEC13CA0C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3A16B-4E8D-4D95-8EDB-F8DC1E6C5601}" type="datetimeFigureOut">
              <a:rPr lang="hu-HU" smtClean="0"/>
              <a:pPr/>
              <a:t>2012.01.11.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607BE-CD84-4AF5-9998-8CFEC13CA0C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3A16B-4E8D-4D95-8EDB-F8DC1E6C5601}" type="datetimeFigureOut">
              <a:rPr lang="hu-HU" smtClean="0"/>
              <a:pPr/>
              <a:t>2012.01.11.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607BE-CD84-4AF5-9998-8CFEC13CA0C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26C3A16B-4E8D-4D95-8EDB-F8DC1E6C5601}" type="datetimeFigureOut">
              <a:rPr lang="hu-HU" smtClean="0"/>
              <a:pPr/>
              <a:t>2012.01.11.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607BE-CD84-4AF5-9998-8CFEC13CA0C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erékszögű háromszög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Háromszög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26C3A16B-4E8D-4D95-8EDB-F8DC1E6C5601}" type="datetimeFigureOut">
              <a:rPr lang="hu-HU" smtClean="0"/>
              <a:pPr/>
              <a:t>2012.01.11.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28C607BE-CD84-4AF5-9998-8CFEC13CA0C6}" type="slidenum">
              <a:rPr lang="hu-HU" smtClean="0"/>
              <a:pPr/>
              <a:t>‹#›</a:t>
            </a:fld>
            <a:endParaRPr lang="hu-HU"/>
          </a:p>
        </p:txBody>
      </p:sp>
      <p:cxnSp>
        <p:nvCxnSpPr>
          <p:cNvPr id="11" name="Egyenes összekötő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6C3A16B-4E8D-4D95-8EDB-F8DC1E6C5601}" type="datetimeFigureOut">
              <a:rPr lang="hu-HU" smtClean="0"/>
              <a:pPr/>
              <a:t>2012.01.11.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8C607BE-CD84-4AF5-9998-8CFEC13CA0C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26C3A16B-4E8D-4D95-8EDB-F8DC1E6C5601}" type="datetimeFigureOut">
              <a:rPr lang="hu-HU" smtClean="0"/>
              <a:pPr/>
              <a:t>2012.01.11.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28C607BE-CD84-4AF5-9998-8CFEC13CA0C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3A16B-4E8D-4D95-8EDB-F8DC1E6C5601}" type="datetimeFigureOut">
              <a:rPr lang="hu-HU" smtClean="0"/>
              <a:pPr/>
              <a:t>2012.01.11.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607BE-CD84-4AF5-9998-8CFEC13CA0C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6C3A16B-4E8D-4D95-8EDB-F8DC1E6C5601}" type="datetimeFigureOut">
              <a:rPr lang="hu-HU" smtClean="0"/>
              <a:pPr/>
              <a:t>2012.01.11.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8C607BE-CD84-4AF5-9998-8CFEC13CA0C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26C3A16B-4E8D-4D95-8EDB-F8DC1E6C5601}" type="datetimeFigureOut">
              <a:rPr lang="hu-HU" smtClean="0"/>
              <a:pPr/>
              <a:t>2012.01.11.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28C607BE-CD84-4AF5-9998-8CFEC13CA0C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26C3A16B-4E8D-4D95-8EDB-F8DC1E6C5601}" type="datetimeFigureOut">
              <a:rPr lang="hu-HU" smtClean="0"/>
              <a:pPr/>
              <a:t>2012.01.11.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28C607BE-CD84-4AF5-9998-8CFEC13CA0C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erékszögű háromszög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Egyenes összekötő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6C3A16B-4E8D-4D95-8EDB-F8DC1E6C5601}" type="datetimeFigureOut">
              <a:rPr lang="hu-HU" smtClean="0"/>
              <a:pPr/>
              <a:t>2012.01.11.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hu-HU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8C607BE-CD84-4AF5-9998-8CFEC13CA0C6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14348" y="2285992"/>
            <a:ext cx="7772400" cy="1470025"/>
          </a:xfrm>
        </p:spPr>
        <p:txBody>
          <a:bodyPr>
            <a:normAutofit/>
          </a:bodyPr>
          <a:lstStyle/>
          <a:p>
            <a:r>
              <a:rPr lang="hu-HU" sz="6600" dirty="0" smtClean="0"/>
              <a:t>A </a:t>
            </a:r>
            <a:r>
              <a:rPr lang="hu-HU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hu-HU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zaturnusz</a:t>
            </a:r>
            <a:endParaRPr lang="hu-HU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4572000" y="6000768"/>
            <a:ext cx="4357718" cy="614370"/>
          </a:xfrm>
        </p:spPr>
        <p:txBody>
          <a:bodyPr/>
          <a:lstStyle/>
          <a:p>
            <a:r>
              <a:rPr lang="hu-HU" dirty="0" smtClean="0"/>
              <a:t>Készítette: </a:t>
            </a:r>
            <a:r>
              <a:rPr lang="hu-HU" dirty="0" err="1" smtClean="0"/>
              <a:t>Váldi</a:t>
            </a:r>
            <a:r>
              <a:rPr lang="hu-HU" dirty="0" smtClean="0"/>
              <a:t> Sára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Nagyságbeli sorrend</a:t>
            </a:r>
            <a:endParaRPr lang="hu-HU" dirty="0"/>
          </a:p>
        </p:txBody>
      </p:sp>
      <p:pic>
        <p:nvPicPr>
          <p:cNvPr id="4" name="Kép 3" descr="sorren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1538" y="1643050"/>
            <a:ext cx="7176290" cy="44291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207167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hu-HU" sz="6000" dirty="0" smtClean="0"/>
              <a:t>Köszönöm a figyelmet! </a:t>
            </a:r>
            <a:r>
              <a:rPr lang="hu-HU" sz="6000" dirty="0" smtClean="0">
                <a:sym typeface="Wingdings" pitchFamily="2" charset="2"/>
              </a:rPr>
              <a:t></a:t>
            </a:r>
            <a:endParaRPr lang="hu-H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Tartalom jegyzék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Szaturnusz általánosan</a:t>
            </a:r>
          </a:p>
          <a:p>
            <a:r>
              <a:rPr lang="hu-HU" dirty="0" smtClean="0"/>
              <a:t>Fizikai tulajdonságok</a:t>
            </a:r>
          </a:p>
          <a:p>
            <a:r>
              <a:rPr lang="hu-HU" dirty="0" smtClean="0"/>
              <a:t>Belső szerkezete</a:t>
            </a:r>
          </a:p>
          <a:p>
            <a:r>
              <a:rPr lang="hu-HU" dirty="0" smtClean="0"/>
              <a:t>Gyűrűk</a:t>
            </a:r>
          </a:p>
          <a:p>
            <a:r>
              <a:rPr lang="hu-HU" dirty="0" smtClean="0"/>
              <a:t>Holdrendszere</a:t>
            </a:r>
          </a:p>
          <a:p>
            <a:r>
              <a:rPr lang="hu-HU" dirty="0" smtClean="0"/>
              <a:t>Nagyságbeli sorrend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14282" y="214291"/>
            <a:ext cx="8229600" cy="221457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hu-HU" sz="2400" dirty="0"/>
              <a:t>A Szaturnusz a hatodik bolygó a Naptól számítva, a második legnagyobb a Naprendszerben a Jupiter után. Egyike annak az öt bolygónak, ami a Földről szabad szemmel is </a:t>
            </a:r>
            <a:r>
              <a:rPr lang="hu-HU" sz="2400" dirty="0" smtClean="0"/>
              <a:t>látható. Látványos</a:t>
            </a:r>
            <a:r>
              <a:rPr lang="hu-HU" sz="2400" dirty="0"/>
              <a:t>, jégből és törmelékekből álló gyűrűrendszere van. </a:t>
            </a:r>
            <a:r>
              <a:rPr lang="hu-HU" sz="2400" dirty="0" smtClean="0"/>
              <a:t>A Jupiterhez hasonlóan - gázóriás, azaz nem rendelkezik szilárd felszínnel.</a:t>
            </a:r>
            <a:endParaRPr lang="hu-HU" sz="2400" dirty="0"/>
          </a:p>
          <a:p>
            <a:pPr>
              <a:buNone/>
            </a:pPr>
            <a:endParaRPr lang="hu-HU" dirty="0"/>
          </a:p>
        </p:txBody>
      </p:sp>
      <p:pic>
        <p:nvPicPr>
          <p:cNvPr id="4" name="Kép 3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00364" y="2143116"/>
            <a:ext cx="5857916" cy="36460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Szövegdoboz 4"/>
          <p:cNvSpPr txBox="1"/>
          <p:nvPr/>
        </p:nvSpPr>
        <p:spPr>
          <a:xfrm>
            <a:off x="428596" y="5572140"/>
            <a:ext cx="49292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 smtClean="0">
                <a:solidFill>
                  <a:srgbClr val="FFFF00"/>
                </a:solidFill>
              </a:rPr>
              <a:t>Alapadatok:</a:t>
            </a:r>
          </a:p>
          <a:p>
            <a:r>
              <a:rPr lang="hu-HU" sz="1400" b="1" dirty="0" smtClean="0">
                <a:solidFill>
                  <a:srgbClr val="FFFF00"/>
                </a:solidFill>
              </a:rPr>
              <a:t>Fél-nagytengelye: 1.429.400.000 km (9,54 </a:t>
            </a:r>
            <a:r>
              <a:rPr lang="hu-HU" sz="1400" b="1" dirty="0" err="1" smtClean="0">
                <a:solidFill>
                  <a:srgbClr val="FFFF00"/>
                </a:solidFill>
              </a:rPr>
              <a:t>CsE</a:t>
            </a:r>
            <a:r>
              <a:rPr lang="hu-HU" sz="1400" b="1" dirty="0" smtClean="0">
                <a:solidFill>
                  <a:srgbClr val="FFFF00"/>
                </a:solidFill>
              </a:rPr>
              <a:t>) </a:t>
            </a:r>
            <a:br>
              <a:rPr lang="hu-HU" sz="1400" b="1" dirty="0" smtClean="0">
                <a:solidFill>
                  <a:srgbClr val="FFFF00"/>
                </a:solidFill>
              </a:rPr>
            </a:br>
            <a:r>
              <a:rPr lang="hu-HU" sz="1400" b="1" dirty="0" smtClean="0">
                <a:solidFill>
                  <a:srgbClr val="FFFF00"/>
                </a:solidFill>
              </a:rPr>
              <a:t>Átmérője (az egyenlítőnél): 120.536 km </a:t>
            </a:r>
            <a:br>
              <a:rPr lang="hu-HU" sz="1400" b="1" dirty="0" smtClean="0">
                <a:solidFill>
                  <a:srgbClr val="FFFF00"/>
                </a:solidFill>
              </a:rPr>
            </a:br>
            <a:r>
              <a:rPr lang="hu-HU" sz="1400" b="1" dirty="0" smtClean="0">
                <a:solidFill>
                  <a:srgbClr val="FFFF00"/>
                </a:solidFill>
              </a:rPr>
              <a:t>Tömege: 5,68·10</a:t>
            </a:r>
            <a:r>
              <a:rPr lang="hu-HU" sz="1400" b="1" baseline="30000" dirty="0" smtClean="0">
                <a:solidFill>
                  <a:srgbClr val="FFFF00"/>
                </a:solidFill>
              </a:rPr>
              <a:t>26</a:t>
            </a:r>
            <a:r>
              <a:rPr lang="hu-HU" sz="1400" b="1" dirty="0" smtClean="0">
                <a:solidFill>
                  <a:srgbClr val="FFFF00"/>
                </a:solidFill>
              </a:rPr>
              <a:t> kg </a:t>
            </a:r>
            <a:endParaRPr lang="hu-HU" sz="1400" b="1" dirty="0">
              <a:solidFill>
                <a:srgbClr val="FFFF00"/>
              </a:solidFill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285720" y="2571744"/>
            <a:ext cx="200026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 smtClean="0"/>
              <a:t>Szaturnuszról, a római istenről</a:t>
            </a:r>
          </a:p>
          <a:p>
            <a:r>
              <a:rPr lang="hu-HU" sz="1600" dirty="0" smtClean="0"/>
              <a:t> nevezték el. Jele az isten </a:t>
            </a:r>
          </a:p>
          <a:p>
            <a:r>
              <a:rPr lang="hu-HU" sz="1600" dirty="0" smtClean="0"/>
              <a:t>sarlójának stilizált képe</a:t>
            </a:r>
          </a:p>
          <a:p>
            <a:r>
              <a:rPr lang="hu-HU" sz="1600" dirty="0" smtClean="0"/>
              <a:t> (Unicode: ♄).</a:t>
            </a:r>
            <a:endParaRPr lang="hu-H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Fizikai tulajdonságok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hu-HU" dirty="0" smtClean="0"/>
              <a:t>       A </a:t>
            </a:r>
            <a:r>
              <a:rPr lang="hu-HU" dirty="0"/>
              <a:t>Szaturnusz lapított gömb alakú. Az egyenlítői és sarki átmérő majdnem 10%-kal különbözik,ez a </a:t>
            </a:r>
            <a:r>
              <a:rPr lang="hu-HU" dirty="0" smtClean="0"/>
              <a:t>nagy sebességű </a:t>
            </a:r>
            <a:r>
              <a:rPr lang="hu-HU" dirty="0"/>
              <a:t>forgás </a:t>
            </a:r>
            <a:r>
              <a:rPr lang="hu-HU" dirty="0" smtClean="0"/>
              <a:t>eredménye. </a:t>
            </a:r>
            <a:r>
              <a:rPr lang="hu-HU" dirty="0" smtClean="0"/>
              <a:t>A Naprendszer </a:t>
            </a:r>
            <a:r>
              <a:rPr lang="hu-HU" dirty="0"/>
              <a:t>egyetlen bolygója, melynek sűrűsége kisebb a </a:t>
            </a:r>
            <a:r>
              <a:rPr lang="hu-HU" dirty="0" smtClean="0"/>
              <a:t>vízénél</a:t>
            </a:r>
            <a:r>
              <a:rPr lang="hu-HU" dirty="0"/>
              <a:t>. Bár a </a:t>
            </a:r>
            <a:r>
              <a:rPr lang="hu-HU" dirty="0" smtClean="0"/>
              <a:t>magja </a:t>
            </a:r>
            <a:r>
              <a:rPr lang="hu-HU" dirty="0"/>
              <a:t>sokkal sűrűbb, mint a víz, az átlagos sűrűsége a gáznemű légkör miatt 0,69 </a:t>
            </a:r>
            <a:r>
              <a:rPr lang="hu-HU" dirty="0" smtClean="0"/>
              <a:t>g/cm3. Belső </a:t>
            </a:r>
            <a:r>
              <a:rPr lang="hu-HU" dirty="0"/>
              <a:t>szerkezete hasonlít a Jupiterhez, egy sziklás mag a központban, felette egy folyékony fémes hidrogénréteg, kívül pedig egy molekuláris hidrogénréteg. </a:t>
            </a:r>
            <a:r>
              <a:rPr lang="hu-HU" dirty="0" smtClean="0"/>
              <a:t>Belsejének </a:t>
            </a:r>
            <a:r>
              <a:rPr lang="hu-HU" dirty="0"/>
              <a:t>hőmérséklete a magnál eléri a 11 700 </a:t>
            </a:r>
            <a:r>
              <a:rPr lang="hu-HU" err="1"/>
              <a:t>°</a:t>
            </a:r>
            <a:r>
              <a:rPr lang="hu-HU" smtClean="0"/>
              <a:t>C-ot</a:t>
            </a:r>
            <a:r>
              <a:rPr lang="hu-HU" dirty="0"/>
              <a:t>, és emiatt a bolygó több energiát sugároz vissza az űrbe, mint amennyit a Naptól kap. Az energiakülönbség legnagyobb részét a Kelvin-Helmholtz folyamat (lassú gravitációs kompresszió) hozza </a:t>
            </a:r>
            <a:r>
              <a:rPr lang="hu-HU" dirty="0" smtClean="0"/>
              <a:t>létre. Légköre </a:t>
            </a:r>
            <a:r>
              <a:rPr lang="hu-HU" dirty="0"/>
              <a:t>a Jupiterhez hasonló sávos felépítésű, de a </a:t>
            </a:r>
            <a:r>
              <a:rPr lang="hu-HU" dirty="0" smtClean="0"/>
              <a:t>sávjai </a:t>
            </a:r>
            <a:r>
              <a:rPr lang="hu-HU" dirty="0"/>
              <a:t>sokkal halványabbak és sokkal szélesebbek az egyenlítő közelében. </a:t>
            </a:r>
            <a:r>
              <a:rPr lang="hu-HU" dirty="0" smtClean="0"/>
              <a:t>Szelei </a:t>
            </a:r>
            <a:r>
              <a:rPr lang="hu-HU" dirty="0"/>
              <a:t>a Naprendszerben a leggyorsabbak közé </a:t>
            </a:r>
            <a:r>
              <a:rPr lang="hu-HU" dirty="0" smtClean="0"/>
              <a:t>tartoznak. A bolygó </a:t>
            </a:r>
            <a:r>
              <a:rPr lang="hu-HU" dirty="0" smtClean="0"/>
              <a:t>általában </a:t>
            </a:r>
            <a:r>
              <a:rPr lang="hu-HU" dirty="0"/>
              <a:t>nyugodt légköre néha hosszú életű oválisokat és más jellemzőket mutat. 1990-ben a Hubble űrtávcső egy óriási fehér felhőt figyelt meg az egyenlítő </a:t>
            </a:r>
            <a:r>
              <a:rPr lang="hu-HU" dirty="0" smtClean="0"/>
              <a:t>közelében. Az </a:t>
            </a:r>
            <a:r>
              <a:rPr lang="hu-HU" dirty="0"/>
              <a:t>1990-es vihar ún. Nagy Fehér Folt volt, egy egyedülálló, de rövid életű jelenség, durván 30 éves periódussal. Nagy Fehér Foltokat korábban 1876-ban, 1903-ban, 1933-ban, és 1960-ban figyeltek meg. A periódust követve egy másik vihar 2020 körül fog kialakulni.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Belső szerkezete</a:t>
            </a:r>
            <a:endParaRPr lang="hu-HU" dirty="0"/>
          </a:p>
        </p:txBody>
      </p:sp>
      <p:pic>
        <p:nvPicPr>
          <p:cNvPr id="4" name="Kép 3" descr="saturnus_doorsned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29124" y="1500174"/>
            <a:ext cx="4429156" cy="44291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Szövegdoboz 4"/>
          <p:cNvSpPr txBox="1"/>
          <p:nvPr/>
        </p:nvSpPr>
        <p:spPr>
          <a:xfrm>
            <a:off x="176454" y="1571612"/>
            <a:ext cx="453842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550" b="1" dirty="0" smtClean="0">
                <a:solidFill>
                  <a:srgbClr val="FFC000"/>
                </a:solidFill>
              </a:rPr>
              <a:t>1. Atmoszféra</a:t>
            </a:r>
          </a:p>
          <a:p>
            <a:r>
              <a:rPr lang="hu-HU" sz="155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2. Hidrogén, hélium és metán alkotta légkör</a:t>
            </a:r>
          </a:p>
          <a:p>
            <a:r>
              <a:rPr lang="hu-HU" sz="1550" b="1" dirty="0" smtClean="0">
                <a:solidFill>
                  <a:srgbClr val="92D050"/>
                </a:solidFill>
              </a:rPr>
              <a:t>3. Jeges köpeny</a:t>
            </a:r>
          </a:p>
          <a:p>
            <a:r>
              <a:rPr lang="hu-HU" sz="1550" b="1" dirty="0" smtClean="0">
                <a:solidFill>
                  <a:srgbClr val="FFC000"/>
                </a:solidFill>
              </a:rPr>
              <a:t>4. Vas mag</a:t>
            </a:r>
            <a:endParaRPr lang="hu-HU" sz="155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Gyűrűk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0037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u-HU" sz="2000" dirty="0"/>
              <a:t>A gyűrűket először Galileo Galilei figyelte meg távcsövével 1610-ben, de nem tudta azonosítani őket. Azt írta, "a bolygó nincs egyedül, hanem három részből áll, amelyek majdnem érintik egymást és soha nem mozdulnak el egymáshoz képest". 1612-ben a gyűrűk síkja közvetlenül a Föld felé irányult és a gyűrűk látszólag eltűntek, majd 1613-ban újra </a:t>
            </a:r>
            <a:r>
              <a:rPr lang="hu-HU" sz="2000" dirty="0" smtClean="0"/>
              <a:t>megjelentek. 1655-ben </a:t>
            </a:r>
            <a:r>
              <a:rPr lang="hu-HU" sz="2000" dirty="0" err="1"/>
              <a:t>Christiaan</a:t>
            </a:r>
            <a:r>
              <a:rPr lang="hu-HU" sz="2000" dirty="0"/>
              <a:t> Huygens volt az első, aki felvetette, hogy a Szaturnuszt egy gyűrű veszi körbe. Egy, a </a:t>
            </a:r>
            <a:r>
              <a:rPr lang="hu-HU" sz="2000" dirty="0" err="1"/>
              <a:t>Galileoénál</a:t>
            </a:r>
            <a:r>
              <a:rPr lang="hu-HU" sz="2000" dirty="0"/>
              <a:t> fejlettebb távcsövet használva, Huygens megfigyelte a Szaturnuszt és azt írta: "a Szaturnuszt egy vékony, széles gyűrű veszi körbe, amely sehol nem érinti".</a:t>
            </a:r>
          </a:p>
          <a:p>
            <a:pPr>
              <a:buNone/>
            </a:pPr>
            <a:endParaRPr lang="hu-HU" sz="2400" dirty="0"/>
          </a:p>
        </p:txBody>
      </p:sp>
      <p:pic>
        <p:nvPicPr>
          <p:cNvPr id="4" name="Kép 3" descr="szatgy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7741" y="4357694"/>
            <a:ext cx="2524127" cy="20730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Kép 4" descr="Szaturnus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00562" y="4214818"/>
            <a:ext cx="3917956" cy="24385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/>
          <a:lstStyle/>
          <a:p>
            <a:pPr algn="ctr"/>
            <a:r>
              <a:rPr lang="hu-HU" dirty="0" smtClean="0"/>
              <a:t>Holdrendszere</a:t>
            </a:r>
            <a:endParaRPr lang="hu-HU" dirty="0"/>
          </a:p>
        </p:txBody>
      </p:sp>
      <p:sp>
        <p:nvSpPr>
          <p:cNvPr id="6" name="Szövegdoboz 5"/>
          <p:cNvSpPr txBox="1"/>
          <p:nvPr/>
        </p:nvSpPr>
        <p:spPr>
          <a:xfrm>
            <a:off x="285720" y="1357298"/>
            <a:ext cx="813235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 Szaturnusznak harminc névvel ellátott, valamint ezeken kívül </a:t>
            </a:r>
          </a:p>
          <a:p>
            <a:r>
              <a:rPr lang="hu-HU" dirty="0" smtClean="0"/>
              <a:t>még három, egyelőre névtelen holdja van. Holdrendszere </a:t>
            </a:r>
          </a:p>
          <a:p>
            <a:r>
              <a:rPr lang="hu-HU" dirty="0" smtClean="0"/>
              <a:t>érdekes dinamikai sajátosságokat mutat.</a:t>
            </a:r>
          </a:p>
          <a:p>
            <a:r>
              <a:rPr lang="hu-HU" dirty="0" smtClean="0"/>
              <a:t>A Titán a Szaturnusz legnagyobb és legjelentősebb holdja. A holdat 1655-ben Christian Huygens fedezte fel.</a:t>
            </a:r>
            <a:endParaRPr lang="hu-HU" dirty="0"/>
          </a:p>
        </p:txBody>
      </p:sp>
      <p:pic>
        <p:nvPicPr>
          <p:cNvPr id="9" name="Kép 8" descr="titan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2928934"/>
            <a:ext cx="2120900" cy="33227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Szövegdoboz 10"/>
          <p:cNvSpPr txBox="1"/>
          <p:nvPr/>
        </p:nvSpPr>
        <p:spPr>
          <a:xfrm>
            <a:off x="2928926" y="3000372"/>
            <a:ext cx="6333785" cy="28931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dirty="0" smtClean="0"/>
              <a:t>A Titánt sokáig a Naprendszer legnagyobb holdjának vélték. </a:t>
            </a:r>
          </a:p>
          <a:p>
            <a:r>
              <a:rPr lang="hu-HU" sz="1400" dirty="0" smtClean="0"/>
              <a:t>A legújabb megfigyelések kimutatták, hogy a hold igen vastag</a:t>
            </a:r>
          </a:p>
          <a:p>
            <a:r>
              <a:rPr lang="hu-HU" sz="1400" dirty="0" smtClean="0"/>
              <a:t> légkörrel rendelkezik, így átmérője valójában kisebb.</a:t>
            </a:r>
          </a:p>
          <a:p>
            <a:r>
              <a:rPr lang="hu-HU" sz="1400" dirty="0" smtClean="0"/>
              <a:t>A Titán összetétele hasonlít a Plútó összetételéhez. Eszerint </a:t>
            </a:r>
          </a:p>
          <a:p>
            <a:r>
              <a:rPr lang="hu-HU" sz="1400" dirty="0" smtClean="0"/>
              <a:t>felerészben kőzetekből, felerészben pedig vízjégből áll.</a:t>
            </a:r>
          </a:p>
          <a:p>
            <a:r>
              <a:rPr lang="hu-HU" sz="1400" dirty="0" smtClean="0"/>
              <a:t> A hold középpontja körül található a kb. 3400 km átmérőjű </a:t>
            </a:r>
          </a:p>
          <a:p>
            <a:r>
              <a:rPr lang="hu-HU" sz="1400" dirty="0" smtClean="0"/>
              <a:t>kőzetmag, melyet a vízjég különböző módosulataiban lévő</a:t>
            </a:r>
          </a:p>
          <a:p>
            <a:r>
              <a:rPr lang="hu-HU" sz="1400" dirty="0" smtClean="0"/>
              <a:t> rétegek vesznek körül.</a:t>
            </a:r>
          </a:p>
          <a:p>
            <a:r>
              <a:rPr lang="hu-HU" sz="1400" dirty="0" smtClean="0"/>
              <a:t>Felszíni hőmérséklete 94 K körüli. A mindent elborító sűrű </a:t>
            </a:r>
          </a:p>
          <a:p>
            <a:r>
              <a:rPr lang="hu-HU" sz="1400" dirty="0" smtClean="0"/>
              <a:t>ködön kívül a légkörben felhők is találhatók. Ezek valószínűleg </a:t>
            </a:r>
          </a:p>
          <a:p>
            <a:r>
              <a:rPr lang="hu-HU" sz="1400" dirty="0" smtClean="0"/>
              <a:t>metánból, etánból, továbbá egyéb egyszerű szerves anyagból állnak. </a:t>
            </a:r>
          </a:p>
          <a:p>
            <a:r>
              <a:rPr lang="hu-HU" sz="1400" dirty="0" smtClean="0"/>
              <a:t>Az űrből a felhők narancssárga színűek, melyet kis mennyiségben</a:t>
            </a:r>
          </a:p>
          <a:p>
            <a:r>
              <a:rPr lang="hu-HU" sz="1400" dirty="0" smtClean="0"/>
              <a:t> jelenlévő bonyolult molekulák okoznak</a:t>
            </a:r>
            <a:endParaRPr lang="hu-H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A Titán</a:t>
            </a:r>
            <a:endParaRPr lang="hu-HU" dirty="0"/>
          </a:p>
        </p:txBody>
      </p:sp>
      <p:pic>
        <p:nvPicPr>
          <p:cNvPr id="6" name="Kép 5" descr="titan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1538" y="1500174"/>
            <a:ext cx="1905000" cy="37719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Kép 6" descr="titan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3504" y="1500174"/>
            <a:ext cx="2857520" cy="2857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Szövegdoboz 7"/>
          <p:cNvSpPr txBox="1"/>
          <p:nvPr/>
        </p:nvSpPr>
        <p:spPr>
          <a:xfrm>
            <a:off x="357158" y="5572140"/>
            <a:ext cx="3429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i="1" dirty="0" smtClean="0"/>
              <a:t>A Titán felszíne a Huygens leszállóegység felvételén.</a:t>
            </a:r>
            <a:endParaRPr lang="hu-HU" dirty="0"/>
          </a:p>
        </p:txBody>
      </p:sp>
      <p:sp>
        <p:nvSpPr>
          <p:cNvPr id="10" name="Szövegdoboz 9"/>
          <p:cNvSpPr txBox="1"/>
          <p:nvPr/>
        </p:nvSpPr>
        <p:spPr>
          <a:xfrm>
            <a:off x="4286248" y="4500570"/>
            <a:ext cx="44294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i="1" dirty="0" smtClean="0"/>
              <a:t>A Titán vastag, narancssárga színű légköre a Voyager űrszonda felvételén. </a:t>
            </a:r>
            <a:endParaRPr lang="hu-HU" dirty="0"/>
          </a:p>
        </p:txBody>
      </p:sp>
      <p:sp>
        <p:nvSpPr>
          <p:cNvPr id="11" name="Szövegdoboz 10"/>
          <p:cNvSpPr txBox="1"/>
          <p:nvPr/>
        </p:nvSpPr>
        <p:spPr>
          <a:xfrm>
            <a:off x="4429124" y="5643578"/>
            <a:ext cx="305564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 smtClean="0">
                <a:solidFill>
                  <a:srgbClr val="FFFF00"/>
                </a:solidFill>
              </a:rPr>
              <a:t>Alapadatok:</a:t>
            </a:r>
          </a:p>
          <a:p>
            <a:r>
              <a:rPr lang="hu-HU" sz="1400" b="1" dirty="0" smtClean="0">
                <a:solidFill>
                  <a:srgbClr val="FFFF00"/>
                </a:solidFill>
              </a:rPr>
              <a:t>Fél-nagytengelye: 1.221.830 km  </a:t>
            </a:r>
            <a:br>
              <a:rPr lang="hu-HU" sz="1400" b="1" dirty="0" smtClean="0">
                <a:solidFill>
                  <a:srgbClr val="FFFF00"/>
                </a:solidFill>
              </a:rPr>
            </a:br>
            <a:r>
              <a:rPr lang="hu-HU" sz="1400" b="1" dirty="0" smtClean="0">
                <a:solidFill>
                  <a:srgbClr val="FFFF00"/>
                </a:solidFill>
              </a:rPr>
              <a:t>Átmérője: 5150 km </a:t>
            </a:r>
            <a:br>
              <a:rPr lang="hu-HU" sz="1400" b="1" dirty="0" smtClean="0">
                <a:solidFill>
                  <a:srgbClr val="FFFF00"/>
                </a:solidFill>
              </a:rPr>
            </a:br>
            <a:r>
              <a:rPr lang="hu-HU" sz="1400" b="1" dirty="0" smtClean="0">
                <a:solidFill>
                  <a:srgbClr val="FFFF00"/>
                </a:solidFill>
              </a:rPr>
              <a:t>Tömege: 1,35·10</a:t>
            </a:r>
            <a:r>
              <a:rPr lang="hu-HU" sz="1400" b="1" baseline="30000" dirty="0" smtClean="0">
                <a:solidFill>
                  <a:srgbClr val="FFFF00"/>
                </a:solidFill>
              </a:rPr>
              <a:t>23</a:t>
            </a:r>
            <a:r>
              <a:rPr lang="hu-HU" sz="1400" b="1" dirty="0" smtClean="0">
                <a:solidFill>
                  <a:srgbClr val="FFFF00"/>
                </a:solidFill>
              </a:rPr>
              <a:t> kg </a:t>
            </a:r>
            <a:endParaRPr lang="hu-HU" sz="1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Holdrendszere</a:t>
            </a:r>
            <a:endParaRPr lang="hu-HU" dirty="0"/>
          </a:p>
        </p:txBody>
      </p:sp>
      <p:pic>
        <p:nvPicPr>
          <p:cNvPr id="4" name="Kép 3" descr="holdrendszer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85852" y="1357298"/>
            <a:ext cx="6715172" cy="51227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ndület">
  <a:themeElements>
    <a:clrScheme name="Lendület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Lendület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Lendület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109</TotalTime>
  <Words>642</Words>
  <Application>Microsoft Office PowerPoint</Application>
  <PresentationFormat>Diavetítés a képernyőre (4:3 oldalarány)</PresentationFormat>
  <Paragraphs>51</Paragraphs>
  <Slides>11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2" baseType="lpstr">
      <vt:lpstr>Lendület</vt:lpstr>
      <vt:lpstr>A Szaturnusz</vt:lpstr>
      <vt:lpstr>Tartalom jegyzék</vt:lpstr>
      <vt:lpstr>3. dia</vt:lpstr>
      <vt:lpstr>Fizikai tulajdonságok</vt:lpstr>
      <vt:lpstr>Belső szerkezete</vt:lpstr>
      <vt:lpstr>Gyűrűk</vt:lpstr>
      <vt:lpstr>Holdrendszere</vt:lpstr>
      <vt:lpstr>A Titán</vt:lpstr>
      <vt:lpstr>Holdrendszere</vt:lpstr>
      <vt:lpstr>Nagyságbeli sorrend</vt:lpstr>
      <vt:lpstr>Köszönöm a figyelmet! </vt:lpstr>
    </vt:vector>
  </TitlesOfParts>
  <Company>Csököly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Szaturnusz</dc:title>
  <dc:creator>Váldi Sára</dc:creator>
  <cp:lastModifiedBy>WinXP4ever</cp:lastModifiedBy>
  <cp:revision>14</cp:revision>
  <dcterms:created xsi:type="dcterms:W3CDTF">2012-01-02T10:35:40Z</dcterms:created>
  <dcterms:modified xsi:type="dcterms:W3CDTF">2012-01-11T18:16:17Z</dcterms:modified>
</cp:coreProperties>
</file>