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6" r:id="rId8"/>
    <p:sldId id="261" r:id="rId9"/>
    <p:sldId id="267" r:id="rId10"/>
    <p:sldId id="262" r:id="rId11"/>
    <p:sldId id="269" r:id="rId12"/>
    <p:sldId id="268" r:id="rId13"/>
    <p:sldId id="263" r:id="rId14"/>
    <p:sldId id="264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A494-0758-4B9D-A32D-AC5E48CB5FDF}" type="datetimeFigureOut">
              <a:rPr lang="hu-HU" smtClean="0"/>
              <a:pPr/>
              <a:t>2020.06.21.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1346-9384-4398-A4E5-6D9C1D9BA55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4339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A494-0758-4B9D-A32D-AC5E48CB5FDF}" type="datetimeFigureOut">
              <a:rPr lang="hu-HU" smtClean="0"/>
              <a:pPr/>
              <a:t>2020.06.21.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1346-9384-4398-A4E5-6D9C1D9BA55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41250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A494-0758-4B9D-A32D-AC5E48CB5FDF}" type="datetimeFigureOut">
              <a:rPr lang="hu-HU" smtClean="0"/>
              <a:pPr/>
              <a:t>2020.06.21.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1346-9384-4398-A4E5-6D9C1D9BA55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14828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A494-0758-4B9D-A32D-AC5E48CB5FDF}" type="datetimeFigureOut">
              <a:rPr lang="hu-HU" smtClean="0"/>
              <a:pPr/>
              <a:t>2020.06.21.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1346-9384-4398-A4E5-6D9C1D9BA55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14796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A494-0758-4B9D-A32D-AC5E48CB5FDF}" type="datetimeFigureOut">
              <a:rPr lang="hu-HU" smtClean="0"/>
              <a:pPr/>
              <a:t>2020.06.21.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1346-9384-4398-A4E5-6D9C1D9BA55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313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A494-0758-4B9D-A32D-AC5E48CB5FDF}" type="datetimeFigureOut">
              <a:rPr lang="hu-HU" smtClean="0"/>
              <a:pPr/>
              <a:t>2020.06.21.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1346-9384-4398-A4E5-6D9C1D9BA55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3353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A494-0758-4B9D-A32D-AC5E48CB5FDF}" type="datetimeFigureOut">
              <a:rPr lang="hu-HU" smtClean="0"/>
              <a:pPr/>
              <a:t>2020.06.21.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1346-9384-4398-A4E5-6D9C1D9BA55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6128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A494-0758-4B9D-A32D-AC5E48CB5FDF}" type="datetimeFigureOut">
              <a:rPr lang="hu-HU" smtClean="0"/>
              <a:pPr/>
              <a:t>2020.06.21.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1346-9384-4398-A4E5-6D9C1D9BA55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7354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A494-0758-4B9D-A32D-AC5E48CB5FDF}" type="datetimeFigureOut">
              <a:rPr lang="hu-HU" smtClean="0"/>
              <a:pPr/>
              <a:t>2020.06.21.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1346-9384-4398-A4E5-6D9C1D9BA55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0543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A494-0758-4B9D-A32D-AC5E48CB5FDF}" type="datetimeFigureOut">
              <a:rPr lang="hu-HU" smtClean="0"/>
              <a:pPr/>
              <a:t>2020.06.21.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1346-9384-4398-A4E5-6D9C1D9BA55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40566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A494-0758-4B9D-A32D-AC5E48CB5FDF}" type="datetimeFigureOut">
              <a:rPr lang="hu-HU" smtClean="0"/>
              <a:pPr/>
              <a:t>2020.06.21.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E1346-9384-4398-A4E5-6D9C1D9BA55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8930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5A494-0758-4B9D-A32D-AC5E48CB5FDF}" type="datetimeFigureOut">
              <a:rPr lang="hu-HU" smtClean="0"/>
              <a:pPr/>
              <a:t>2020.06.21.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E1346-9384-4398-A4E5-6D9C1D9BA55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7833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Merkúr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36877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hu-HU" dirty="0" smtClean="0"/>
              <a:t>A Merkúr felszíne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  <a:solidFill>
            <a:schemeClr val="bg1">
              <a:alpha val="68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smtClean="0"/>
              <a:t>A </a:t>
            </a:r>
            <a:r>
              <a:rPr lang="hu-HU" sz="2000" dirty="0"/>
              <a:t>bolygó </a:t>
            </a:r>
            <a:r>
              <a:rPr lang="hu-HU" sz="2000" dirty="0" err="1"/>
              <a:t>Caloris-medencével</a:t>
            </a:r>
            <a:r>
              <a:rPr lang="hu-HU" sz="2000" dirty="0"/>
              <a:t> szemközti oldalán </a:t>
            </a:r>
            <a:r>
              <a:rPr lang="hu-HU" sz="2000" b="1" dirty="0" smtClean="0"/>
              <a:t>vetődések </a:t>
            </a:r>
            <a:r>
              <a:rPr lang="hu-HU" sz="2000" dirty="0" smtClean="0"/>
              <a:t>találhatók</a:t>
            </a:r>
            <a:r>
              <a:rPr lang="hu-HU" sz="2000" dirty="0"/>
              <a:t>. </a:t>
            </a:r>
            <a:br>
              <a:rPr lang="hu-HU" sz="2000" dirty="0"/>
            </a:br>
            <a:r>
              <a:rPr lang="hu-HU" sz="2000" dirty="0"/>
              <a:t>Feltételezések szerint a </a:t>
            </a:r>
            <a:r>
              <a:rPr lang="hu-HU" sz="2000" dirty="0" err="1"/>
              <a:t>Caloris-medence</a:t>
            </a:r>
            <a:r>
              <a:rPr lang="hu-HU" sz="2000" dirty="0"/>
              <a:t> keletkezését okozó ütközés által keltett lökéshullámok végighaladtak a bolygón és a túlsó felén találkoztak, ennek eredményeként ott </a:t>
            </a:r>
            <a:r>
              <a:rPr lang="hu-HU" sz="2000" dirty="0" smtClean="0"/>
              <a:t>vetődések </a:t>
            </a:r>
            <a:r>
              <a:rPr lang="hu-HU" sz="2000" dirty="0"/>
              <a:t>jöttek létre. </a:t>
            </a:r>
            <a:br>
              <a:rPr lang="hu-HU" sz="2000" dirty="0"/>
            </a:br>
            <a:r>
              <a:rPr lang="hu-HU" sz="2000" dirty="0"/>
              <a:t>Ez a terület kb. 800 km széles.</a:t>
            </a:r>
          </a:p>
          <a:p>
            <a:pPr marL="0" indent="0">
              <a:buNone/>
            </a:pPr>
            <a:r>
              <a:rPr lang="hu-HU" sz="2000" dirty="0" smtClean="0"/>
              <a:t>A </a:t>
            </a:r>
            <a:r>
              <a:rPr lang="hu-HU" sz="2000" dirty="0"/>
              <a:t>Merkúr felületén mindenütt megtalálható kráterek a Naprendszer életének </a:t>
            </a:r>
            <a:r>
              <a:rPr lang="hu-HU" sz="2000" dirty="0" smtClean="0"/>
              <a:t>első </a:t>
            </a:r>
            <a:r>
              <a:rPr lang="hu-HU" sz="2000" dirty="0" smtClean="0"/>
              <a:t>néhány </a:t>
            </a:r>
            <a:r>
              <a:rPr lang="hu-HU" sz="2000" dirty="0"/>
              <a:t>százmillió évében bekövetkezett ütközések maradványai</a:t>
            </a:r>
            <a:r>
              <a:rPr lang="hu-HU" sz="2000" dirty="0" smtClean="0"/>
              <a:t>.</a:t>
            </a:r>
          </a:p>
          <a:p>
            <a:pPr marL="0" indent="0">
              <a:buNone/>
            </a:pPr>
            <a:r>
              <a:rPr lang="hu-HU" sz="2000" dirty="0" smtClean="0"/>
              <a:t>A </a:t>
            </a:r>
            <a:r>
              <a:rPr lang="hu-HU" sz="2000" dirty="0"/>
              <a:t>kráterek közötti lapos területek azt sejtetik, </a:t>
            </a:r>
            <a:r>
              <a:rPr lang="hu-HU" sz="2000" dirty="0" smtClean="0"/>
              <a:t>hogy </a:t>
            </a:r>
            <a:r>
              <a:rPr lang="hu-HU" sz="2000" dirty="0"/>
              <a:t>a bolygó valaha vulkanikus tevékenység </a:t>
            </a:r>
            <a:r>
              <a:rPr lang="hu-HU" sz="2000" dirty="0" smtClean="0"/>
              <a:t>színtere </a:t>
            </a:r>
            <a:r>
              <a:rPr lang="hu-HU" sz="2000" dirty="0"/>
              <a:t>volt. A Naprendszer kialakulása </a:t>
            </a:r>
            <a:r>
              <a:rPr lang="hu-HU" sz="2000" dirty="0" smtClean="0"/>
              <a:t>után lávafolyások </a:t>
            </a:r>
            <a:r>
              <a:rPr lang="hu-HU" sz="2000" dirty="0"/>
              <a:t>tölthették ki az </a:t>
            </a:r>
            <a:r>
              <a:rPr lang="hu-HU" sz="2000" dirty="0" smtClean="0"/>
              <a:t>erősen kráteressé vált </a:t>
            </a:r>
            <a:r>
              <a:rPr lang="hu-HU" sz="2000" dirty="0"/>
              <a:t>területeket.</a:t>
            </a:r>
          </a:p>
          <a:p>
            <a:pPr marL="0" indent="0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xmlns="" val="59058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Merkúr légköre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/>
              <a:t>A Merkúrnak nincs </a:t>
            </a:r>
            <a:r>
              <a:rPr lang="hu-HU" dirty="0" smtClean="0"/>
              <a:t>észrevehető sűrűségű légköre</a:t>
            </a:r>
            <a:r>
              <a:rPr lang="hu-HU" dirty="0"/>
              <a:t>. A bolygó napsütötte oldala igen forró, fel kell tételeznünk, hogy még a legnehezebb gázok is eltávoztak onnan. Ráadásul az összes bolygó közül a Merkúr felszínének </a:t>
            </a:r>
            <a:r>
              <a:rPr lang="hu-HU" dirty="0" smtClean="0"/>
              <a:t>fényvisszaverő </a:t>
            </a:r>
            <a:r>
              <a:rPr lang="hu-HU" dirty="0"/>
              <a:t>képessége a leggyengébb, leginkább a sötét holdtalajéhoz hasonló. </a:t>
            </a:r>
            <a:br>
              <a:rPr lang="hu-HU" dirty="0"/>
            </a:br>
            <a:r>
              <a:rPr lang="hu-HU" dirty="0"/>
              <a:t>A Merkúr felszíne által szórt napfény színképi vizsgálata is </a:t>
            </a:r>
            <a:r>
              <a:rPr lang="hu-HU" dirty="0" smtClean="0"/>
              <a:t>megerősíti</a:t>
            </a:r>
            <a:r>
              <a:rPr lang="hu-HU" dirty="0"/>
              <a:t>, hogy a bolygónak nincs kimutatható légköre.</a:t>
            </a:r>
          </a:p>
          <a:p>
            <a:r>
              <a:rPr lang="hu-HU" dirty="0"/>
              <a:t>Légkör tehát nem védi felszínét a meteorok becsapódásaitól és nem is pusztítja le a létrejött krátereket. Ha volt is valaha légköre, akkor a közeli Napból </a:t>
            </a:r>
            <a:r>
              <a:rPr lang="hu-HU" dirty="0" smtClean="0"/>
              <a:t>érkező </a:t>
            </a:r>
            <a:r>
              <a:rPr lang="hu-HU" dirty="0"/>
              <a:t>részecskék árama elsodorta, vagy a nagy </a:t>
            </a:r>
            <a:r>
              <a:rPr lang="hu-HU" dirty="0" smtClean="0"/>
              <a:t>hőség </a:t>
            </a:r>
            <a:r>
              <a:rPr lang="hu-HU" dirty="0"/>
              <a:t>szöktette el.</a:t>
            </a:r>
            <a:br>
              <a:rPr lang="hu-HU" dirty="0"/>
            </a:br>
            <a:r>
              <a:rPr lang="hu-HU" dirty="0"/>
              <a:t>Ami megmaradt, az a hélium, olyan pici nyomással, amely a Föld felszíni légnyomásának csupán töredéke.</a:t>
            </a:r>
            <a:br>
              <a:rPr lang="hu-HU" dirty="0"/>
            </a:br>
            <a:r>
              <a:rPr lang="hu-HU" dirty="0"/>
              <a:t>(Árnyékoló, </a:t>
            </a:r>
            <a:r>
              <a:rPr lang="hu-HU" dirty="0" smtClean="0"/>
              <a:t>védelmező </a:t>
            </a:r>
            <a:r>
              <a:rPr lang="hu-HU" dirty="0"/>
              <a:t>légkör nélkül a </a:t>
            </a:r>
            <a:r>
              <a:rPr lang="hu-HU" dirty="0" smtClean="0"/>
              <a:t>hőmérséklet </a:t>
            </a:r>
            <a:r>
              <a:rPr lang="hu-HU" dirty="0"/>
              <a:t>nappal eléri a 430°C-ot, ami </a:t>
            </a:r>
            <a:r>
              <a:rPr lang="hu-HU" dirty="0" smtClean="0"/>
              <a:t>elegendő </a:t>
            </a:r>
            <a:r>
              <a:rPr lang="hu-HU" dirty="0"/>
              <a:t>lenne az ólom megolvasztásához, éjjel viszont -180°C, amely a Földön majdnem elég alacsony lenne a </a:t>
            </a:r>
            <a:r>
              <a:rPr lang="hu-HU" dirty="0" smtClean="0"/>
              <a:t>levegő </a:t>
            </a:r>
            <a:r>
              <a:rPr lang="hu-HU" dirty="0"/>
              <a:t>cseppfolyósításához.)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88477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68479229"/>
              </p:ext>
            </p:extLst>
          </p:nvPr>
        </p:nvGraphicFramePr>
        <p:xfrm>
          <a:off x="0" y="0"/>
          <a:ext cx="9144000" cy="6985321"/>
        </p:xfrm>
        <a:graphic>
          <a:graphicData uri="http://schemas.openxmlformats.org/drawingml/2006/table">
            <a:tbl>
              <a:tblPr/>
              <a:tblGrid>
                <a:gridCol w="4306604"/>
                <a:gridCol w="4837396"/>
              </a:tblGrid>
              <a:tr h="227572">
                <a:tc gridSpan="2">
                  <a:txBody>
                    <a:bodyPr/>
                    <a:lstStyle/>
                    <a:p>
                      <a:pPr algn="ctr"/>
                      <a:r>
                        <a:rPr lang="hu-HU" sz="1000" b="1" dirty="0">
                          <a:latin typeface="Times New Roman CE"/>
                        </a:rPr>
                        <a:t>A MERKÚR ADATAI</a:t>
                      </a:r>
                      <a:endParaRPr lang="hu-HU" sz="1000" dirty="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73059">
                <a:tc>
                  <a:txBody>
                    <a:bodyPr/>
                    <a:lstStyle/>
                    <a:p>
                      <a:r>
                        <a:rPr lang="hu-HU" sz="1600" b="1" dirty="0">
                          <a:latin typeface="Times New Roman CE"/>
                        </a:rPr>
                        <a:t>Tömeg</a:t>
                      </a:r>
                      <a:r>
                        <a:rPr lang="hu-HU" sz="1600" dirty="0"/>
                        <a:t> </a:t>
                      </a:r>
                      <a:br>
                        <a:rPr lang="hu-HU" sz="1600" dirty="0"/>
                      </a:br>
                      <a:r>
                        <a:rPr lang="hu-HU" sz="1600" b="1" dirty="0">
                          <a:latin typeface="Times New Roman CE"/>
                        </a:rPr>
                        <a:t>        A Föld tömegével kifejezve:</a:t>
                      </a:r>
                      <a:endParaRPr lang="hu-HU" sz="1600" dirty="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b="1">
                          <a:latin typeface="Times New Roman CE"/>
                        </a:rPr>
                        <a:t>6,42 10</a:t>
                      </a:r>
                      <a:r>
                        <a:rPr lang="hu-HU" sz="1600" b="1" baseline="30000">
                          <a:latin typeface="Times New Roman CE"/>
                        </a:rPr>
                        <a:t>23</a:t>
                      </a:r>
                      <a:r>
                        <a:rPr lang="hu-HU" sz="1600" b="1">
                          <a:latin typeface="Times New Roman CE"/>
                        </a:rPr>
                        <a:t> kg </a:t>
                      </a:r>
                      <a:r>
                        <a:rPr lang="hu-HU" sz="1600"/>
                        <a:t> </a:t>
                      </a:r>
                      <a:br>
                        <a:rPr lang="hu-HU" sz="1600"/>
                      </a:br>
                      <a:r>
                        <a:rPr lang="hu-HU" sz="1600" b="1">
                          <a:latin typeface="Times New Roman CE"/>
                        </a:rPr>
                        <a:t>0,11*Föld tömeg </a:t>
                      </a:r>
                      <a:endParaRPr lang="hu-HU" sz="160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3059">
                <a:tc>
                  <a:txBody>
                    <a:bodyPr/>
                    <a:lstStyle/>
                    <a:p>
                      <a:r>
                        <a:rPr lang="hu-HU" sz="1600" b="1" dirty="0">
                          <a:latin typeface="Times New Roman CE"/>
                        </a:rPr>
                        <a:t> </a:t>
                      </a:r>
                      <a:r>
                        <a:rPr lang="hu-HU" sz="1600" b="1" dirty="0" smtClean="0">
                          <a:latin typeface="Times New Roman CE"/>
                        </a:rPr>
                        <a:t>Egyenlítői </a:t>
                      </a:r>
                      <a:r>
                        <a:rPr lang="hu-HU" sz="1600" b="1" dirty="0">
                          <a:latin typeface="Times New Roman CE"/>
                        </a:rPr>
                        <a:t>sugár</a:t>
                      </a:r>
                      <a:r>
                        <a:rPr lang="hu-HU" sz="1600" dirty="0"/>
                        <a:t> </a:t>
                      </a:r>
                      <a:br>
                        <a:rPr lang="hu-HU" sz="1600" dirty="0"/>
                      </a:br>
                      <a:r>
                        <a:rPr lang="hu-HU" sz="1600" b="1" dirty="0">
                          <a:latin typeface="Times New Roman CE"/>
                        </a:rPr>
                        <a:t>        A Föld </a:t>
                      </a:r>
                      <a:r>
                        <a:rPr lang="hu-HU" sz="1600" b="1" dirty="0" smtClean="0">
                          <a:latin typeface="Times New Roman CE"/>
                        </a:rPr>
                        <a:t>egyenlítői </a:t>
                      </a:r>
                      <a:r>
                        <a:rPr lang="hu-HU" sz="1600" b="1" dirty="0">
                          <a:latin typeface="Times New Roman CE"/>
                        </a:rPr>
                        <a:t>sugarával:</a:t>
                      </a:r>
                      <a:endParaRPr lang="hu-HU" sz="1600" dirty="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b="1">
                          <a:latin typeface="Times New Roman CE"/>
                        </a:rPr>
                        <a:t>3393  km </a:t>
                      </a:r>
                      <a:r>
                        <a:rPr lang="hu-HU" sz="1600"/>
                        <a:t> </a:t>
                      </a:r>
                      <a:br>
                        <a:rPr lang="hu-HU" sz="1600"/>
                      </a:br>
                      <a:r>
                        <a:rPr lang="hu-HU" sz="1600" b="1">
                          <a:latin typeface="Times New Roman CE"/>
                        </a:rPr>
                        <a:t>0,53 </a:t>
                      </a:r>
                      <a:endParaRPr lang="hu-HU" sz="160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162">
                <a:tc>
                  <a:txBody>
                    <a:bodyPr/>
                    <a:lstStyle/>
                    <a:p>
                      <a:r>
                        <a:rPr lang="hu-HU" sz="1600" b="1" dirty="0">
                          <a:latin typeface="Times New Roman CE"/>
                        </a:rPr>
                        <a:t> Közepes </a:t>
                      </a:r>
                      <a:r>
                        <a:rPr lang="hu-HU" sz="1600" b="1" dirty="0" smtClean="0">
                          <a:latin typeface="Times New Roman CE"/>
                        </a:rPr>
                        <a:t>sűrűség</a:t>
                      </a:r>
                      <a:endParaRPr lang="hu-HU" sz="1600" dirty="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b="1">
                          <a:latin typeface="Times New Roman CE"/>
                        </a:rPr>
                        <a:t>3,95 gm/cm</a:t>
                      </a:r>
                      <a:r>
                        <a:rPr lang="hu-HU" sz="1600" b="1" baseline="30000">
                          <a:latin typeface="Times New Roman CE"/>
                        </a:rPr>
                        <a:t>3 </a:t>
                      </a:r>
                      <a:endParaRPr lang="hu-HU" sz="160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8278">
                <a:tc>
                  <a:txBody>
                    <a:bodyPr/>
                    <a:lstStyle/>
                    <a:p>
                      <a:r>
                        <a:rPr lang="hu-HU" sz="1600" b="1" dirty="0">
                          <a:latin typeface="Times New Roman CE"/>
                        </a:rPr>
                        <a:t> Naptól mért közepes távolság</a:t>
                      </a:r>
                      <a:r>
                        <a:rPr lang="hu-HU" sz="1600" dirty="0"/>
                        <a:t> </a:t>
                      </a:r>
                      <a:br>
                        <a:rPr lang="hu-HU" sz="1600" dirty="0"/>
                      </a:br>
                      <a:r>
                        <a:rPr lang="hu-HU" sz="1600" b="1" dirty="0">
                          <a:latin typeface="Times New Roman CE"/>
                        </a:rPr>
                        <a:t>         A </a:t>
                      </a:r>
                      <a:r>
                        <a:rPr lang="hu-HU" sz="1600" b="1" dirty="0" err="1">
                          <a:latin typeface="Times New Roman CE"/>
                        </a:rPr>
                        <a:t>Föld-Nap</a:t>
                      </a:r>
                      <a:r>
                        <a:rPr lang="hu-HU" sz="1600" b="1" dirty="0">
                          <a:latin typeface="Times New Roman CE"/>
                        </a:rPr>
                        <a:t> távolsággal kifejezve:</a:t>
                      </a:r>
                      <a:endParaRPr lang="hu-HU" sz="1600" dirty="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b="1">
                          <a:latin typeface="Times New Roman CE"/>
                        </a:rPr>
                        <a:t>227 900 000 km </a:t>
                      </a:r>
                      <a:endParaRPr lang="hu-HU" sz="160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162">
                <a:tc>
                  <a:txBody>
                    <a:bodyPr/>
                    <a:lstStyle/>
                    <a:p>
                      <a:r>
                        <a:rPr lang="hu-HU" sz="1600" b="1" dirty="0">
                          <a:latin typeface="Times New Roman CE"/>
                        </a:rPr>
                        <a:t> Tengelyforgási </a:t>
                      </a:r>
                      <a:r>
                        <a:rPr lang="hu-HU" sz="1600" b="1" dirty="0" smtClean="0">
                          <a:latin typeface="Times New Roman CE"/>
                        </a:rPr>
                        <a:t>idő</a:t>
                      </a:r>
                      <a:endParaRPr lang="hu-HU" sz="1600" dirty="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b="1">
                          <a:latin typeface="Times New Roman CE"/>
                        </a:rPr>
                        <a:t>24,62 óra </a:t>
                      </a:r>
                      <a:endParaRPr lang="hu-HU" sz="160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925">
                <a:tc>
                  <a:txBody>
                    <a:bodyPr/>
                    <a:lstStyle/>
                    <a:p>
                      <a:r>
                        <a:rPr lang="hu-HU" sz="1600" b="1" dirty="0">
                          <a:latin typeface="Times New Roman CE"/>
                        </a:rPr>
                        <a:t> Keringési </a:t>
                      </a:r>
                      <a:r>
                        <a:rPr lang="hu-HU" sz="1600" b="1" dirty="0" smtClean="0">
                          <a:latin typeface="Times New Roman CE"/>
                        </a:rPr>
                        <a:t>idő</a:t>
                      </a:r>
                      <a:endParaRPr lang="hu-HU" sz="1600" dirty="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b="1">
                          <a:latin typeface="Times New Roman CE"/>
                        </a:rPr>
                        <a:t>686,98 nap = 1,88 év </a:t>
                      </a:r>
                      <a:endParaRPr lang="hu-HU" sz="160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0211">
                <a:tc>
                  <a:txBody>
                    <a:bodyPr/>
                    <a:lstStyle/>
                    <a:p>
                      <a:r>
                        <a:rPr lang="hu-HU" sz="1600" b="1">
                          <a:latin typeface="Times New Roman CE"/>
                        </a:rPr>
                        <a:t> Közepes pályamenti sebesség:</a:t>
                      </a:r>
                      <a:endParaRPr lang="hu-HU" sz="160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b="1">
                          <a:latin typeface="Times New Roman CE"/>
                        </a:rPr>
                        <a:t>24,13 km/sec </a:t>
                      </a:r>
                      <a:endParaRPr lang="hu-HU" sz="160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162">
                <a:tc>
                  <a:txBody>
                    <a:bodyPr/>
                    <a:lstStyle/>
                    <a:p>
                      <a:r>
                        <a:rPr lang="hu-HU" sz="1600" b="1">
                          <a:latin typeface="Times New Roman CE"/>
                        </a:rPr>
                        <a:t> A pálya excentricitása</a:t>
                      </a:r>
                      <a:endParaRPr lang="hu-HU" sz="160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b="1" dirty="0">
                          <a:latin typeface="Times New Roman CE"/>
                        </a:rPr>
                        <a:t>0,093 </a:t>
                      </a:r>
                      <a:endParaRPr lang="hu-HU" sz="1600" dirty="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925">
                <a:tc>
                  <a:txBody>
                    <a:bodyPr/>
                    <a:lstStyle/>
                    <a:p>
                      <a:r>
                        <a:rPr lang="hu-HU" sz="1600" b="1">
                          <a:latin typeface="Times New Roman CE"/>
                        </a:rPr>
                        <a:t> Az egyenlítõ hajlásszöge a pályasíkhoz</a:t>
                      </a:r>
                      <a:endParaRPr lang="hu-HU" sz="160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b="1" dirty="0">
                          <a:latin typeface="Times New Roman CE"/>
                        </a:rPr>
                        <a:t>25,19° </a:t>
                      </a:r>
                      <a:endParaRPr lang="hu-HU" sz="1600" dirty="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925">
                <a:tc>
                  <a:txBody>
                    <a:bodyPr/>
                    <a:lstStyle/>
                    <a:p>
                      <a:r>
                        <a:rPr lang="hu-HU" sz="1600" b="1">
                          <a:latin typeface="Times New Roman CE"/>
                        </a:rPr>
                        <a:t> A pályasíknak az Ekliptikával bezárt szöge:</a:t>
                      </a:r>
                      <a:endParaRPr lang="hu-HU" sz="160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b="1" dirty="0">
                          <a:latin typeface="Times New Roman CE"/>
                        </a:rPr>
                        <a:t>1,85° </a:t>
                      </a:r>
                      <a:endParaRPr lang="hu-HU" sz="1600" dirty="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162">
                <a:tc>
                  <a:txBody>
                    <a:bodyPr/>
                    <a:lstStyle/>
                    <a:p>
                      <a:r>
                        <a:rPr lang="hu-HU" sz="1600" b="1">
                          <a:latin typeface="Times New Roman CE"/>
                        </a:rPr>
                        <a:t> Egyenlítõi nehézségi gyorsulás</a:t>
                      </a:r>
                      <a:endParaRPr lang="hu-HU" sz="160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b="1" dirty="0">
                          <a:latin typeface="Times New Roman CE"/>
                        </a:rPr>
                        <a:t>3,72 m/sec</a:t>
                      </a:r>
                      <a:r>
                        <a:rPr lang="hu-HU" sz="1600" b="1" baseline="30000" dirty="0">
                          <a:latin typeface="Times New Roman CE"/>
                        </a:rPr>
                        <a:t>2</a:t>
                      </a:r>
                      <a:endParaRPr lang="hu-HU" sz="1600" dirty="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162">
                <a:tc>
                  <a:txBody>
                    <a:bodyPr/>
                    <a:lstStyle/>
                    <a:p>
                      <a:r>
                        <a:rPr lang="hu-HU" sz="1600" b="1">
                          <a:latin typeface="Times New Roman CE"/>
                        </a:rPr>
                        <a:t> Egyenlítõi szökési sebesség</a:t>
                      </a:r>
                      <a:endParaRPr lang="hu-HU" sz="160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b="1" dirty="0">
                          <a:latin typeface="Times New Roman CE"/>
                        </a:rPr>
                        <a:t>5 km/sec </a:t>
                      </a:r>
                      <a:endParaRPr lang="hu-HU" sz="1600" dirty="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162">
                <a:tc>
                  <a:txBody>
                    <a:bodyPr/>
                    <a:lstStyle/>
                    <a:p>
                      <a:r>
                        <a:rPr lang="hu-HU" sz="1600" b="1">
                          <a:latin typeface="Times New Roman CE"/>
                        </a:rPr>
                        <a:t>Albedó (Fényvisszaverõ képesség)</a:t>
                      </a:r>
                      <a:endParaRPr lang="hu-HU" sz="160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b="1" dirty="0">
                          <a:latin typeface="Times New Roman CE"/>
                        </a:rPr>
                        <a:t>0,154 </a:t>
                      </a:r>
                      <a:endParaRPr lang="hu-HU" sz="1600" dirty="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925">
                <a:tc>
                  <a:txBody>
                    <a:bodyPr/>
                    <a:lstStyle/>
                    <a:p>
                      <a:r>
                        <a:rPr lang="hu-HU" sz="1600" b="1">
                          <a:latin typeface="Times New Roman CE"/>
                        </a:rPr>
                        <a:t> Felszíni hõmérséklet</a:t>
                      </a:r>
                      <a:endParaRPr lang="hu-HU" sz="160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b="1" dirty="0">
                          <a:latin typeface="Times New Roman CE"/>
                        </a:rPr>
                        <a:t>- 133°C és + 22 °C között </a:t>
                      </a:r>
                      <a:endParaRPr lang="hu-HU" sz="1600" dirty="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162">
                <a:tc>
                  <a:txBody>
                    <a:bodyPr/>
                    <a:lstStyle/>
                    <a:p>
                      <a:r>
                        <a:rPr lang="hu-HU" sz="1600" b="1">
                          <a:latin typeface="Times New Roman CE"/>
                        </a:rPr>
                        <a:t> Légnyomás</a:t>
                      </a:r>
                      <a:endParaRPr lang="hu-HU" sz="160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b="1" dirty="0">
                          <a:latin typeface="Times New Roman CE"/>
                        </a:rPr>
                        <a:t>700 Pa</a:t>
                      </a:r>
                      <a:endParaRPr lang="hu-HU" sz="1600" dirty="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8984">
                <a:tc>
                  <a:txBody>
                    <a:bodyPr/>
                    <a:lstStyle/>
                    <a:p>
                      <a:r>
                        <a:rPr lang="hu-HU" sz="1600" b="1">
                          <a:latin typeface="Times New Roman CE"/>
                        </a:rPr>
                        <a:t>A légkör összetétele:</a:t>
                      </a:r>
                      <a:r>
                        <a:rPr lang="hu-HU" sz="1600"/>
                        <a:t> </a:t>
                      </a:r>
                      <a:br>
                        <a:rPr lang="hu-HU" sz="1600"/>
                      </a:br>
                      <a:r>
                        <a:rPr lang="hu-HU" sz="1600" b="1">
                          <a:latin typeface="Times New Roman CE"/>
                        </a:rPr>
                        <a:t>       Széndioxid </a:t>
                      </a:r>
                      <a:r>
                        <a:rPr lang="hu-HU" sz="1600"/>
                        <a:t> </a:t>
                      </a:r>
                      <a:br>
                        <a:rPr lang="hu-HU" sz="1600"/>
                      </a:br>
                      <a:r>
                        <a:rPr lang="hu-HU" sz="1600" b="1">
                          <a:latin typeface="Times New Roman CE"/>
                        </a:rPr>
                        <a:t>       Nitrogén</a:t>
                      </a:r>
                      <a:r>
                        <a:rPr lang="hu-HU" sz="1600"/>
                        <a:t> </a:t>
                      </a:r>
                      <a:br>
                        <a:rPr lang="hu-HU" sz="1600"/>
                      </a:br>
                      <a:r>
                        <a:rPr lang="hu-HU" sz="1600" b="1">
                          <a:latin typeface="Times New Roman CE"/>
                        </a:rPr>
                        <a:t>       Argon</a:t>
                      </a:r>
                      <a:endParaRPr lang="hu-HU" sz="160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600" b="1" dirty="0">
                          <a:latin typeface="Times New Roman CE"/>
                        </a:rPr>
                        <a:t>A légkör összetétele: </a:t>
                      </a:r>
                      <a:r>
                        <a:rPr lang="hu-HU" sz="1600" dirty="0"/>
                        <a:t> </a:t>
                      </a:r>
                      <a:br>
                        <a:rPr lang="hu-HU" sz="1600" dirty="0"/>
                      </a:br>
                      <a:r>
                        <a:rPr lang="hu-HU" sz="1600" b="1" dirty="0">
                          <a:latin typeface="Times New Roman CE"/>
                        </a:rPr>
                        <a:t>       95% </a:t>
                      </a:r>
                      <a:r>
                        <a:rPr lang="hu-HU" sz="1600" dirty="0"/>
                        <a:t> </a:t>
                      </a:r>
                      <a:br>
                        <a:rPr lang="hu-HU" sz="1600" dirty="0"/>
                      </a:br>
                      <a:r>
                        <a:rPr lang="hu-HU" sz="1600" b="1" dirty="0">
                          <a:latin typeface="Times New Roman CE"/>
                        </a:rPr>
                        <a:t>       3% </a:t>
                      </a:r>
                      <a:r>
                        <a:rPr lang="hu-HU" sz="1600" dirty="0"/>
                        <a:t> </a:t>
                      </a:r>
                      <a:br>
                        <a:rPr lang="hu-HU" sz="1600" dirty="0"/>
                      </a:br>
                      <a:r>
                        <a:rPr lang="hu-HU" sz="1600" b="1" dirty="0">
                          <a:latin typeface="Times New Roman CE"/>
                        </a:rPr>
                        <a:t>       1,6% </a:t>
                      </a:r>
                      <a:endParaRPr lang="hu-HU" sz="1600" dirty="0"/>
                    </a:p>
                  </a:txBody>
                  <a:tcPr marL="10352" marR="10352" marT="10352" marB="103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19425" y="14779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E"/>
                <a:cs typeface="Times New Roman" pitchFamily="18" charset="0"/>
              </a:rPr>
              <a:t/>
            </a:r>
            <a:br>
              <a:rPr kumimoji="0" lang="hu-HU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E"/>
                <a:cs typeface="Times New Roman" pitchFamily="18" charset="0"/>
              </a:rPr>
            </a:br>
            <a:endParaRPr kumimoji="0" lang="hu-HU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066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/>
              <a:t>M</a:t>
            </a:r>
            <a:r>
              <a:rPr lang="hu-HU" dirty="0" smtClean="0"/>
              <a:t>erkúr besorolása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7067956"/>
              </p:ext>
            </p:extLst>
          </p:nvPr>
        </p:nvGraphicFramePr>
        <p:xfrm>
          <a:off x="683568" y="1700808"/>
          <a:ext cx="7992888" cy="4974714"/>
        </p:xfrm>
        <a:graphic>
          <a:graphicData uri="http://schemas.openxmlformats.org/drawingml/2006/table">
            <a:tbl>
              <a:tblPr/>
              <a:tblGrid>
                <a:gridCol w="7992888"/>
              </a:tblGrid>
              <a:tr h="49747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solidFill>
                            <a:schemeClr val="tx1"/>
                          </a:solidFill>
                          <a:latin typeface="Times New Roman CE"/>
                        </a:rPr>
                        <a:t>A </a:t>
                      </a:r>
                      <a:r>
                        <a:rPr lang="hu-HU" dirty="0">
                          <a:solidFill>
                            <a:schemeClr val="tx1"/>
                          </a:solidFill>
                          <a:latin typeface="Times New Roman CE"/>
                        </a:rPr>
                        <a:t>Merkúr a Naphoz legközelebbi, méretét tekintve a második legkisebb bolygó. Nála csak a Plútó kisebb. A Merkúrénál nagyobb </a:t>
                      </a:r>
                      <a:r>
                        <a:rPr lang="hu-HU" dirty="0" smtClean="0">
                          <a:solidFill>
                            <a:schemeClr val="tx1"/>
                          </a:solidFill>
                          <a:latin typeface="Times New Roman CE"/>
                        </a:rPr>
                        <a:t>átmérővel </a:t>
                      </a:r>
                      <a:r>
                        <a:rPr lang="hu-HU" dirty="0">
                          <a:solidFill>
                            <a:schemeClr val="tx1"/>
                          </a:solidFill>
                          <a:latin typeface="Times New Roman CE"/>
                        </a:rPr>
                        <a:t>két hold is büszkélkedhet, ezek a Ganymedes és a Titán. Igaz ugyan, hogy a Merkúr </a:t>
                      </a:r>
                      <a:r>
                        <a:rPr lang="hu-HU" dirty="0" smtClean="0">
                          <a:solidFill>
                            <a:schemeClr val="tx1"/>
                          </a:solidFill>
                          <a:latin typeface="Times New Roman CE"/>
                        </a:rPr>
                        <a:t>sűrűsége </a:t>
                      </a:r>
                      <a:r>
                        <a:rPr lang="hu-HU" dirty="0">
                          <a:solidFill>
                            <a:schemeClr val="tx1"/>
                          </a:solidFill>
                          <a:latin typeface="Times New Roman CE"/>
                        </a:rPr>
                        <a:t>kb. háromszor nagyobb az </a:t>
                      </a:r>
                      <a:r>
                        <a:rPr lang="hu-HU" dirty="0" smtClean="0">
                          <a:solidFill>
                            <a:schemeClr val="tx1"/>
                          </a:solidFill>
                          <a:latin typeface="Times New Roman CE"/>
                        </a:rPr>
                        <a:t>őt leköröző </a:t>
                      </a:r>
                      <a:r>
                        <a:rPr lang="hu-HU" dirty="0">
                          <a:solidFill>
                            <a:schemeClr val="tx1"/>
                          </a:solidFill>
                          <a:latin typeface="Times New Roman CE"/>
                        </a:rPr>
                        <a:t>holdakénál.</a:t>
                      </a:r>
                      <a:br>
                        <a:rPr lang="hu-HU" dirty="0">
                          <a:solidFill>
                            <a:schemeClr val="tx1"/>
                          </a:solidFill>
                          <a:latin typeface="Times New Roman CE"/>
                        </a:rPr>
                      </a:br>
                      <a:r>
                        <a:rPr lang="hu-HU" dirty="0">
                          <a:solidFill>
                            <a:schemeClr val="tx1"/>
                          </a:solidFill>
                          <a:latin typeface="Times New Roman CE"/>
                        </a:rPr>
                        <a:t>A Merkúrnál csak a Jupiter, a Vénusz és </a:t>
                      </a:r>
                      <a:r>
                        <a:rPr lang="hu-HU" dirty="0" smtClean="0">
                          <a:solidFill>
                            <a:schemeClr val="tx1"/>
                          </a:solidFill>
                          <a:latin typeface="Times New Roman CE"/>
                        </a:rPr>
                        <a:t>időnként </a:t>
                      </a:r>
                      <a:r>
                        <a:rPr lang="hu-HU" dirty="0">
                          <a:solidFill>
                            <a:schemeClr val="tx1"/>
                          </a:solidFill>
                          <a:latin typeface="Times New Roman CE"/>
                        </a:rPr>
                        <a:t>a Mars ragyog fényesebben az égen, mégis elég nehéz megfigyelnünk, mert mindig a Nap közelében jár. Kicsiny </a:t>
                      </a:r>
                      <a:r>
                        <a:rPr lang="hu-HU" dirty="0" smtClean="0">
                          <a:solidFill>
                            <a:schemeClr val="tx1"/>
                          </a:solidFill>
                          <a:latin typeface="Times New Roman CE"/>
                        </a:rPr>
                        <a:t>pályaátmérője </a:t>
                      </a:r>
                      <a:r>
                        <a:rPr lang="hu-HU" dirty="0">
                          <a:solidFill>
                            <a:schemeClr val="tx1"/>
                          </a:solidFill>
                          <a:latin typeface="Times New Roman CE"/>
                        </a:rPr>
                        <a:t>miatt sohasem távolodik el 28 foknál messzebbre a Naptól, és ezért csak akkor </a:t>
                      </a:r>
                      <a:r>
                        <a:rPr lang="hu-HU" dirty="0" smtClean="0">
                          <a:solidFill>
                            <a:schemeClr val="tx1"/>
                          </a:solidFill>
                          <a:latin typeface="Times New Roman CE"/>
                        </a:rPr>
                        <a:t>figyelhető </a:t>
                      </a:r>
                      <a:r>
                        <a:rPr lang="hu-HU" dirty="0">
                          <a:solidFill>
                            <a:schemeClr val="tx1"/>
                          </a:solidFill>
                          <a:latin typeface="Times New Roman CE"/>
                        </a:rPr>
                        <a:t>meg </a:t>
                      </a:r>
                      <a:r>
                        <a:rPr lang="hu-HU" dirty="0" smtClean="0">
                          <a:solidFill>
                            <a:schemeClr val="tx1"/>
                          </a:solidFill>
                          <a:latin typeface="Times New Roman CE"/>
                        </a:rPr>
                        <a:t>távcső </a:t>
                      </a:r>
                      <a:r>
                        <a:rPr lang="hu-HU" dirty="0">
                          <a:solidFill>
                            <a:schemeClr val="tx1"/>
                          </a:solidFill>
                          <a:latin typeface="Times New Roman CE"/>
                        </a:rPr>
                        <a:t>nélkül, amikor este vagy hajnalban a horizont közelében tartózkodik. </a:t>
                      </a:r>
                      <a:br>
                        <a:rPr lang="hu-HU" dirty="0">
                          <a:solidFill>
                            <a:schemeClr val="tx1"/>
                          </a:solidFill>
                          <a:latin typeface="Times New Roman CE"/>
                        </a:rPr>
                      </a:br>
                      <a:r>
                        <a:rPr lang="hu-HU" dirty="0">
                          <a:solidFill>
                            <a:schemeClr val="tx1"/>
                          </a:solidFill>
                          <a:latin typeface="Times New Roman CE"/>
                        </a:rPr>
                        <a:t>A bolygó észlelését az is nehezíti, hogy korongjának </a:t>
                      </a:r>
                      <a:r>
                        <a:rPr lang="hu-HU" dirty="0" smtClean="0">
                          <a:solidFill>
                            <a:schemeClr val="tx1"/>
                          </a:solidFill>
                          <a:latin typeface="Times New Roman CE"/>
                        </a:rPr>
                        <a:t>átmérője </a:t>
                      </a:r>
                      <a:r>
                        <a:rPr lang="hu-HU" dirty="0">
                          <a:solidFill>
                            <a:schemeClr val="tx1"/>
                          </a:solidFill>
                          <a:latin typeface="Times New Roman CE"/>
                        </a:rPr>
                        <a:t>még </a:t>
                      </a:r>
                      <a:r>
                        <a:rPr lang="hu-HU" dirty="0" smtClean="0">
                          <a:solidFill>
                            <a:schemeClr val="tx1"/>
                          </a:solidFill>
                          <a:latin typeface="Times New Roman CE"/>
                        </a:rPr>
                        <a:t>távcsőben </a:t>
                      </a:r>
                      <a:r>
                        <a:rPr lang="hu-HU" dirty="0">
                          <a:solidFill>
                            <a:schemeClr val="tx1"/>
                          </a:solidFill>
                          <a:latin typeface="Times New Roman CE"/>
                        </a:rPr>
                        <a:t>is rendkívül kicsinynek látszik. </a:t>
                      </a:r>
                      <a:br>
                        <a:rPr lang="hu-HU" dirty="0">
                          <a:solidFill>
                            <a:schemeClr val="tx1"/>
                          </a:solidFill>
                          <a:latin typeface="Times New Roman CE"/>
                        </a:rPr>
                      </a:br>
                      <a:r>
                        <a:rPr lang="hu-HU" dirty="0">
                          <a:solidFill>
                            <a:schemeClr val="tx1"/>
                          </a:solidFill>
                          <a:latin typeface="Times New Roman CE"/>
                        </a:rPr>
                        <a:t>A Merkúrnak nincs holdja.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1533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hu-HU" dirty="0" smtClean="0"/>
              <a:t>A Merkúr pályája</a:t>
            </a:r>
            <a:endParaRPr lang="hu-HU" dirty="0"/>
          </a:p>
        </p:txBody>
      </p:sp>
      <p:sp useBgFill="1"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28596" y="1428736"/>
            <a:ext cx="8280920" cy="5429264"/>
          </a:xfrm>
        </p:spPr>
        <p:txBody>
          <a:bodyPr>
            <a:noAutofit/>
          </a:bodyPr>
          <a:lstStyle/>
          <a:p>
            <a:r>
              <a:rPr lang="hu-HU" sz="1900" dirty="0"/>
              <a:t>A bolygó háromszor fordul meg tengelye körül, mialatt két teljes keringést végez a Nap körül. </a:t>
            </a:r>
            <a:r>
              <a:rPr lang="hu-HU" sz="1900" dirty="0" smtClean="0"/>
              <a:t/>
            </a:r>
            <a:br>
              <a:rPr lang="hu-HU" sz="1900" dirty="0" smtClean="0"/>
            </a:br>
            <a:r>
              <a:rPr lang="hu-HU" sz="1900" dirty="0"/>
              <a:t>A jelenség hasonló ahhoz, mint ami a Hold esetében is </a:t>
            </a:r>
            <a:r>
              <a:rPr lang="hu-HU" sz="1900" dirty="0" smtClean="0"/>
              <a:t>megfigyelhető, </a:t>
            </a:r>
            <a:r>
              <a:rPr lang="hu-HU" sz="1900" dirty="0"/>
              <a:t>a lényeges különbség az, hogy a bolygó két keringés alatt három forgást végez, míg a Hold esetében a két periódus tökéletesen </a:t>
            </a:r>
            <a:r>
              <a:rPr lang="hu-HU" sz="1900" dirty="0" smtClean="0"/>
              <a:t>kiegyenlítődött</a:t>
            </a:r>
            <a:r>
              <a:rPr lang="hu-HU" sz="1900" dirty="0" smtClean="0"/>
              <a:t>.</a:t>
            </a:r>
            <a:br>
              <a:rPr lang="hu-HU" sz="1900" dirty="0" smtClean="0"/>
            </a:br>
            <a:r>
              <a:rPr lang="hu-HU" sz="1900" dirty="0"/>
              <a:t>A Merkúr rendkívüli mértékben elnyúlt ellipszis alakú pályán kering. Napközelben a Nap másfélszer akkorának látszik a </a:t>
            </a:r>
            <a:r>
              <a:rPr lang="hu-HU" sz="1900" dirty="0" smtClean="0"/>
              <a:t>felszínéről</a:t>
            </a:r>
            <a:r>
              <a:rPr lang="hu-HU" sz="1900" dirty="0"/>
              <a:t>, mint naptávolban. Amikor a Merkúr a legközelebb jár a Naphoz, </a:t>
            </a:r>
            <a:r>
              <a:rPr lang="hu-HU" sz="1900" dirty="0" err="1" smtClean="0"/>
              <a:t>pályamenti</a:t>
            </a:r>
            <a:r>
              <a:rPr lang="hu-HU" sz="1900" dirty="0" smtClean="0"/>
              <a:t> </a:t>
            </a:r>
            <a:r>
              <a:rPr lang="hu-HU" sz="1900" dirty="0"/>
              <a:t>sebessége olyan nagy, hogy az </a:t>
            </a:r>
            <a:r>
              <a:rPr lang="hu-HU" sz="1900" dirty="0" smtClean="0"/>
              <a:t>ebből </a:t>
            </a:r>
            <a:r>
              <a:rPr lang="hu-HU" sz="1900" dirty="0"/>
              <a:t>adódó szögsebesség felülmúlja a tengelyforgásét. Ezért a bolygó felszínén álló képzeletbeli </a:t>
            </a:r>
            <a:r>
              <a:rPr lang="hu-HU" sz="1900" dirty="0" smtClean="0"/>
              <a:t>megfigyelő </a:t>
            </a:r>
            <a:r>
              <a:rPr lang="hu-HU" sz="1900" dirty="0"/>
              <a:t>számára olyan jelenség következne be, amely az egész Naprendszerben egyedülálló. Néhány napon át a Nap a szokásossal ellentétes irányban haladna az égen, majd ismét megfordulva folytatná útját az égitestek között</a:t>
            </a:r>
            <a:r>
              <a:rPr lang="hu-HU" sz="1900" dirty="0" smtClean="0"/>
              <a:t>.</a:t>
            </a:r>
            <a:br>
              <a:rPr lang="hu-HU" sz="1900" dirty="0" smtClean="0"/>
            </a:br>
            <a:r>
              <a:rPr lang="hu-HU" sz="1900" dirty="0"/>
              <a:t>Ha a </a:t>
            </a:r>
            <a:r>
              <a:rPr lang="hu-HU" sz="1900" dirty="0" smtClean="0"/>
              <a:t>megfigyelőnk </a:t>
            </a:r>
            <a:r>
              <a:rPr lang="hu-HU" sz="1900" dirty="0"/>
              <a:t>úgy helyezkedne el a Merkúron, hogy a </a:t>
            </a:r>
            <a:r>
              <a:rPr lang="hu-HU" sz="1900" dirty="0" err="1"/>
              <a:t>perihélium-átmenet</a:t>
            </a:r>
            <a:r>
              <a:rPr lang="hu-HU" sz="1900" dirty="0"/>
              <a:t> idején a Napot a keleti horizonton látná, tanúja lehetne annak, amint csillagunk </a:t>
            </a:r>
            <a:r>
              <a:rPr lang="hu-HU" sz="1900" dirty="0" smtClean="0"/>
              <a:t>feltűnik </a:t>
            </a:r>
            <a:r>
              <a:rPr lang="hu-HU" sz="1900" dirty="0"/>
              <a:t>a horizonton, visszafordul, lebukik az alá, majd röviddel </a:t>
            </a:r>
            <a:r>
              <a:rPr lang="hu-HU" sz="1900" dirty="0" smtClean="0"/>
              <a:t>később </a:t>
            </a:r>
            <a:r>
              <a:rPr lang="hu-HU" sz="1900" dirty="0"/>
              <a:t>ismét felkel, hogy most már folytassa is égi </a:t>
            </a:r>
            <a:r>
              <a:rPr lang="hu-HU" sz="1900" dirty="0" smtClean="0"/>
              <a:t>útját.</a:t>
            </a:r>
            <a:r>
              <a:rPr lang="hu-HU" sz="1800" dirty="0" smtClean="0"/>
              <a:t/>
            </a:r>
            <a:br>
              <a:rPr lang="hu-HU" sz="1800" dirty="0" smtClean="0"/>
            </a:br>
            <a:endParaRPr lang="hu-HU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427720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vmig.sulinet.hu/csillag/kepek/merkur/merkpal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8280920" cy="4599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599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/>
              <a:t>M</a:t>
            </a:r>
            <a:r>
              <a:rPr lang="hu-HU" dirty="0" smtClean="0"/>
              <a:t>erkúr felszíne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hu-HU" sz="3100" dirty="0"/>
              <a:t>A Merkúr felületének minden négyzetméterére hatszor annyi sugárzás érkezik a Napból, mint a Föld azonos nagyságú területére. A bolygó nappali </a:t>
            </a:r>
            <a:r>
              <a:rPr lang="hu-HU" sz="3100" dirty="0" smtClean="0"/>
              <a:t>hőmérséklete </a:t>
            </a:r>
            <a:r>
              <a:rPr lang="hu-HU" sz="3100" dirty="0"/>
              <a:t>elég magas, átlagban 600 K (kb. 330 Celsius fok), miközben eléri a 750 K (480 Celsius fok) körüli maximumot. Ugyanakkor éjszaka a </a:t>
            </a:r>
            <a:r>
              <a:rPr lang="hu-HU" sz="3100" dirty="0" smtClean="0"/>
              <a:t>hőmérséklet </a:t>
            </a:r>
            <a:r>
              <a:rPr lang="hu-HU" sz="3100" dirty="0"/>
              <a:t>90 K-re (kb. -180 Celsius fok) süllyed.</a:t>
            </a:r>
          </a:p>
          <a:p>
            <a:r>
              <a:rPr lang="hu-HU" sz="3100" dirty="0"/>
              <a:t>Anyagi, kémiai összetételét tekintve a Merkúr Föld típusú bolygó. Kicsiny mérete ellenére a Merkúr </a:t>
            </a:r>
            <a:r>
              <a:rPr lang="hu-HU" sz="3100" dirty="0" smtClean="0"/>
              <a:t>sűrűsége </a:t>
            </a:r>
            <a:r>
              <a:rPr lang="hu-HU" sz="3100" dirty="0"/>
              <a:t>közel azonos a Földével, ami azt sugallja, hogy vastartalma a Földének nagyjából a kétszerese lehet. A vas-nikkel mag a bolygó sugarának nagyjából a 75%-át teszi ki. Ez a mag képviseli a bolygó tömegének a 80%-át.</a:t>
            </a:r>
          </a:p>
          <a:p>
            <a:r>
              <a:rPr lang="hu-HU" sz="3100" dirty="0"/>
              <a:t>A Merkúr mágneses tere csaknem eléri a Földön mért mágneses tér </a:t>
            </a:r>
            <a:r>
              <a:rPr lang="hu-HU" sz="3100" dirty="0" smtClean="0"/>
              <a:t>erősségének </a:t>
            </a:r>
            <a:r>
              <a:rPr lang="hu-HU" sz="3100" dirty="0"/>
              <a:t>1%-át.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69796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Merkúr felszíne </a:t>
            </a:r>
            <a:r>
              <a:rPr lang="hu-HU" dirty="0" err="1" smtClean="0"/>
              <a:t>II.rész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dirty="0"/>
              <a:t>A Merkúr felszíne a Holdéhoz hasonló: </a:t>
            </a:r>
            <a:br>
              <a:rPr lang="hu-HU" dirty="0"/>
            </a:br>
            <a:r>
              <a:rPr lang="hu-HU" dirty="0"/>
              <a:t>kráterekkel borított, fennsíkok és egyenletesebb </a:t>
            </a:r>
            <a:r>
              <a:rPr lang="hu-HU" dirty="0" smtClean="0"/>
              <a:t>felszínű </a:t>
            </a:r>
            <a:r>
              <a:rPr lang="hu-HU" dirty="0"/>
              <a:t>vulkanikus síkságok </a:t>
            </a:r>
            <a:r>
              <a:rPr lang="hu-HU" dirty="0" smtClean="0"/>
              <a:t>tagolják.</a:t>
            </a:r>
            <a:br>
              <a:rPr lang="hu-HU" dirty="0" smtClean="0"/>
            </a:br>
            <a:r>
              <a:rPr lang="hu-HU" dirty="0" smtClean="0"/>
              <a:t>A </a:t>
            </a:r>
            <a:r>
              <a:rPr lang="hu-HU" dirty="0"/>
              <a:t>Merkúron vannak hegységek, hegyláncok, kráterek, medencék.</a:t>
            </a:r>
            <a:br>
              <a:rPr lang="hu-HU" dirty="0"/>
            </a:br>
            <a:r>
              <a:rPr lang="hu-HU" dirty="0"/>
              <a:t>A Merkúr felszínének </a:t>
            </a:r>
            <a:r>
              <a:rPr lang="hu-HU" dirty="0" smtClean="0"/>
              <a:t>legszembetűnőbb </a:t>
            </a:r>
            <a:r>
              <a:rPr lang="hu-HU" dirty="0"/>
              <a:t>alakzata </a:t>
            </a:r>
            <a:br>
              <a:rPr lang="hu-HU" dirty="0"/>
            </a:br>
            <a:r>
              <a:rPr lang="hu-HU" dirty="0"/>
              <a:t>a </a:t>
            </a:r>
            <a:r>
              <a:rPr lang="hu-HU" b="1" dirty="0" err="1"/>
              <a:t>Calories-medence</a:t>
            </a:r>
            <a:r>
              <a:rPr lang="hu-HU" dirty="0"/>
              <a:t>. 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Ez egy </a:t>
            </a:r>
            <a:r>
              <a:rPr lang="hu-HU" dirty="0"/>
              <a:t>ő</a:t>
            </a:r>
            <a:r>
              <a:rPr lang="hu-HU" dirty="0" smtClean="0"/>
              <a:t>si </a:t>
            </a:r>
            <a:r>
              <a:rPr lang="hu-HU" dirty="0"/>
              <a:t>lávával telt, kb. 1300 km (negyed </a:t>
            </a:r>
            <a:r>
              <a:rPr lang="hu-HU" dirty="0" smtClean="0"/>
              <a:t>bolygóátmérőnyi</a:t>
            </a:r>
            <a:r>
              <a:rPr lang="hu-HU" dirty="0"/>
              <a:t>) szélességben </a:t>
            </a:r>
            <a:r>
              <a:rPr lang="hu-HU" dirty="0" smtClean="0"/>
              <a:t>elterülő </a:t>
            </a:r>
            <a:r>
              <a:rPr lang="hu-HU" dirty="0"/>
              <a:t>kör alakú kráter. </a:t>
            </a:r>
            <a:br>
              <a:rPr lang="hu-HU" dirty="0"/>
            </a:br>
            <a:r>
              <a:rPr lang="hu-HU" dirty="0"/>
              <a:t>Feltevések szerint akkor keletkezett, amikor egy hatalmas, </a:t>
            </a:r>
            <a:r>
              <a:rPr lang="hu-HU" dirty="0" smtClean="0"/>
              <a:t>100 </a:t>
            </a:r>
            <a:r>
              <a:rPr lang="hu-HU" dirty="0"/>
              <a:t>km széles test ütközött a Merkúrnak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60796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343</Words>
  <Application>Microsoft Office PowerPoint</Application>
  <PresentationFormat>Diavetítés a képernyőre (4:3 oldalarány)</PresentationFormat>
  <Paragraphs>52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Office-téma</vt:lpstr>
      <vt:lpstr>Merkúr</vt:lpstr>
      <vt:lpstr>A Merkúr besorolása</vt:lpstr>
      <vt:lpstr>3. dia</vt:lpstr>
      <vt:lpstr>A Merkúr pályája</vt:lpstr>
      <vt:lpstr>5. dia</vt:lpstr>
      <vt:lpstr>A Merkúr felszíne</vt:lpstr>
      <vt:lpstr>7. dia</vt:lpstr>
      <vt:lpstr>A Merkúr felszíne II.rész</vt:lpstr>
      <vt:lpstr>9. dia</vt:lpstr>
      <vt:lpstr>A Merkúr felszíne </vt:lpstr>
      <vt:lpstr>11. dia</vt:lpstr>
      <vt:lpstr>12. dia</vt:lpstr>
      <vt:lpstr>A Merkúr légköre</vt:lpstr>
      <vt:lpstr>14.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Merkúr</dc:title>
  <dc:creator>vorosroland</dc:creator>
  <cp:lastModifiedBy>user</cp:lastModifiedBy>
  <cp:revision>17</cp:revision>
  <dcterms:created xsi:type="dcterms:W3CDTF">2012-01-05T13:39:27Z</dcterms:created>
  <dcterms:modified xsi:type="dcterms:W3CDTF">2020-06-21T15:13:54Z</dcterms:modified>
</cp:coreProperties>
</file>